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Open Sans Bold" charset="1" panose="020B0806030504020204"/>
      <p:regular r:id="rId17"/>
    </p:embeddedFont>
    <p:embeddedFont>
      <p:font typeface="Open Sans" charset="1" panose="020B0606030504020204"/>
      <p:regular r:id="rId18"/>
    </p:embeddedFont>
    <p:embeddedFont>
      <p:font typeface="Decalotype Bold" charset="1" panose="00000800000000000000"/>
      <p:regular r:id="rId19"/>
    </p:embeddedFont>
    <p:embeddedFont>
      <p:font typeface="Decalotype" charset="1" panose="000005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33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jpeg" Type="http://schemas.openxmlformats.org/officeDocument/2006/relationships/image"/><Relationship Id="rId4" Target="../media/image6.jpeg" Type="http://schemas.openxmlformats.org/officeDocument/2006/relationships/image"/><Relationship Id="rId5" Target="../media/image7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Relationship Id="rId5" Target="../media/image10.png" Type="http://schemas.openxmlformats.org/officeDocument/2006/relationships/image"/><Relationship Id="rId6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jpeg" Type="http://schemas.openxmlformats.org/officeDocument/2006/relationships/image"/><Relationship Id="rId2" Target="../media/image1.jpeg" Type="http://schemas.openxmlformats.org/officeDocument/2006/relationships/image"/><Relationship Id="rId3" Target="../media/image15.jpeg" Type="http://schemas.openxmlformats.org/officeDocument/2006/relationships/image"/><Relationship Id="rId4" Target="../media/image3.jpeg" Type="http://schemas.openxmlformats.org/officeDocument/2006/relationships/image"/><Relationship Id="rId5" Target="../media/image16.jpeg" Type="http://schemas.openxmlformats.org/officeDocument/2006/relationships/image"/><Relationship Id="rId6" Target="../media/image17.jpeg" Type="http://schemas.openxmlformats.org/officeDocument/2006/relationships/image"/><Relationship Id="rId7" Target="../media/image18.jpeg" Type="http://schemas.openxmlformats.org/officeDocument/2006/relationships/image"/><Relationship Id="rId8" Target="../media/image19.jpeg" Type="http://schemas.openxmlformats.org/officeDocument/2006/relationships/image"/><Relationship Id="rId9" Target="../media/image20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2" Target="../media/image1.jpeg" Type="http://schemas.openxmlformats.org/officeDocument/2006/relationships/image"/><Relationship Id="rId3" Target="../media/image3.jpe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2" Target="../media/image1.jpeg" Type="http://schemas.openxmlformats.org/officeDocument/2006/relationships/image"/><Relationship Id="rId3" Target="../media/image3.jpe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2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16380" y="1028700"/>
            <a:ext cx="3690160" cy="6537690"/>
          </a:xfrm>
          <a:custGeom>
            <a:avLst/>
            <a:gdLst/>
            <a:ahLst/>
            <a:cxnLst/>
            <a:rect r="r" b="b" t="t" l="l"/>
            <a:pathLst>
              <a:path h="6537690" w="3690160">
                <a:moveTo>
                  <a:pt x="0" y="0"/>
                </a:moveTo>
                <a:lnTo>
                  <a:pt x="3690160" y="0"/>
                </a:lnTo>
                <a:lnTo>
                  <a:pt x="3690160" y="6537690"/>
                </a:lnTo>
                <a:lnTo>
                  <a:pt x="0" y="653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1020" r="0" b="-11020"/>
            </a:stretch>
          </a:blipFill>
          <a:ln w="209550" cap="sq">
            <a:solidFill>
              <a:srgbClr val="D6D6D6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0" y="8557468"/>
            <a:ext cx="18288000" cy="5941398"/>
          </a:xfrm>
          <a:custGeom>
            <a:avLst/>
            <a:gdLst/>
            <a:ahLst/>
            <a:cxnLst/>
            <a:rect r="r" b="b" t="t" l="l"/>
            <a:pathLst>
              <a:path h="5941398" w="18288000">
                <a:moveTo>
                  <a:pt x="0" y="0"/>
                </a:moveTo>
                <a:lnTo>
                  <a:pt x="18288000" y="0"/>
                </a:lnTo>
                <a:lnTo>
                  <a:pt x="18288000" y="5941398"/>
                </a:lnTo>
                <a:lnTo>
                  <a:pt x="0" y="5941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07806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352294" y="7035740"/>
            <a:ext cx="5316617" cy="658275"/>
            <a:chOff x="0" y="0"/>
            <a:chExt cx="1400261" cy="17337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00261" cy="173373"/>
            </a:xfrm>
            <a:custGeom>
              <a:avLst/>
              <a:gdLst/>
              <a:ahLst/>
              <a:cxnLst/>
              <a:rect r="r" b="b" t="t" l="l"/>
              <a:pathLst>
                <a:path h="173373" w="1400261">
                  <a:moveTo>
                    <a:pt x="27667" y="0"/>
                  </a:moveTo>
                  <a:lnTo>
                    <a:pt x="1372594" y="0"/>
                  </a:lnTo>
                  <a:cubicBezTo>
                    <a:pt x="1387874" y="0"/>
                    <a:pt x="1400261" y="12387"/>
                    <a:pt x="1400261" y="27667"/>
                  </a:cubicBezTo>
                  <a:lnTo>
                    <a:pt x="1400261" y="145706"/>
                  </a:lnTo>
                  <a:cubicBezTo>
                    <a:pt x="1400261" y="160986"/>
                    <a:pt x="1387874" y="173373"/>
                    <a:pt x="1372594" y="173373"/>
                  </a:cubicBezTo>
                  <a:lnTo>
                    <a:pt x="27667" y="173373"/>
                  </a:lnTo>
                  <a:cubicBezTo>
                    <a:pt x="20329" y="173373"/>
                    <a:pt x="13292" y="170458"/>
                    <a:pt x="8104" y="165269"/>
                  </a:cubicBezTo>
                  <a:cubicBezTo>
                    <a:pt x="2915" y="160081"/>
                    <a:pt x="0" y="153043"/>
                    <a:pt x="0" y="145706"/>
                  </a:cubicBezTo>
                  <a:lnTo>
                    <a:pt x="0" y="27667"/>
                  </a:lnTo>
                  <a:cubicBezTo>
                    <a:pt x="0" y="20329"/>
                    <a:pt x="2915" y="13292"/>
                    <a:pt x="8104" y="8104"/>
                  </a:cubicBezTo>
                  <a:cubicBezTo>
                    <a:pt x="13292" y="2915"/>
                    <a:pt x="20329" y="0"/>
                    <a:pt x="2766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400261" cy="2209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219"/>
                </a:lnSpc>
                <a:spcBef>
                  <a:spcPct val="0"/>
                </a:spcBef>
              </a:pPr>
              <a:r>
                <a:rPr lang="en-US" b="true" sz="2299" spc="250">
                  <a:solidFill>
                    <a:srgbClr val="E7BA1A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ERASMUS DANI, Konjščina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929537" y="1222317"/>
            <a:ext cx="4752133" cy="6336178"/>
          </a:xfrm>
          <a:custGeom>
            <a:avLst/>
            <a:gdLst/>
            <a:ahLst/>
            <a:cxnLst/>
            <a:rect r="r" b="b" t="t" l="l"/>
            <a:pathLst>
              <a:path h="6336178" w="4752133">
                <a:moveTo>
                  <a:pt x="0" y="0"/>
                </a:moveTo>
                <a:lnTo>
                  <a:pt x="4752133" y="0"/>
                </a:lnTo>
                <a:lnTo>
                  <a:pt x="4752133" y="6336177"/>
                </a:lnTo>
                <a:lnTo>
                  <a:pt x="0" y="6336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858047" y="1222317"/>
            <a:ext cx="3429953" cy="6471699"/>
          </a:xfrm>
          <a:custGeom>
            <a:avLst/>
            <a:gdLst/>
            <a:ahLst/>
            <a:cxnLst/>
            <a:rect r="r" b="b" t="t" l="l"/>
            <a:pathLst>
              <a:path h="6471699" w="3429953">
                <a:moveTo>
                  <a:pt x="0" y="0"/>
                </a:moveTo>
                <a:lnTo>
                  <a:pt x="3429953" y="0"/>
                </a:lnTo>
                <a:lnTo>
                  <a:pt x="3429953" y="6471698"/>
                </a:lnTo>
                <a:lnTo>
                  <a:pt x="0" y="6471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46196" b="-331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596825" y="7844244"/>
            <a:ext cx="3732268" cy="389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282"/>
              </a:lnSpc>
              <a:spcBef>
                <a:spcPct val="0"/>
              </a:spcBef>
            </a:pPr>
            <a:r>
              <a:rPr lang="en-US" sz="2344" spc="20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14. listopada 2024.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479444" y="3252041"/>
            <a:ext cx="5840492" cy="215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64"/>
              </a:lnSpc>
              <a:spcBef>
                <a:spcPct val="0"/>
              </a:spcBef>
            </a:pPr>
            <a:r>
              <a:rPr lang="en-US" b="true" sz="7603" spc="76">
                <a:solidFill>
                  <a:srgbClr val="FFFFFF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SREDNJA ŠKOLA ZABOK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836467" y="1116657"/>
            <a:ext cx="7126447" cy="1433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069"/>
              </a:lnSpc>
              <a:spcBef>
                <a:spcPct val="0"/>
              </a:spcBef>
            </a:pPr>
            <a:r>
              <a:rPr lang="en-US" b="true" sz="10062" spc="100">
                <a:solidFill>
                  <a:srgbClr val="E7BA1A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EPAS O EPASU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378822" y="2813777"/>
            <a:ext cx="9530355" cy="4659447"/>
            <a:chOff x="0" y="0"/>
            <a:chExt cx="2510052" cy="12271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0052" cy="1227179"/>
            </a:xfrm>
            <a:custGeom>
              <a:avLst/>
              <a:gdLst/>
              <a:ahLst/>
              <a:cxnLst/>
              <a:rect r="r" b="b" t="t" l="l"/>
              <a:pathLst>
                <a:path h="1227179" w="2510052">
                  <a:moveTo>
                    <a:pt x="0" y="0"/>
                  </a:moveTo>
                  <a:lnTo>
                    <a:pt x="2510052" y="0"/>
                  </a:lnTo>
                  <a:lnTo>
                    <a:pt x="2510052" y="1227179"/>
                  </a:lnTo>
                  <a:lnTo>
                    <a:pt x="0" y="1227179"/>
                  </a:lnTo>
                  <a:close/>
                </a:path>
              </a:pathLst>
            </a:custGeom>
            <a:solidFill>
              <a:srgbClr val="1E1B1B"/>
            </a:solidFill>
            <a:ln w="266700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D6D6D6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47650"/>
              <a:ext cx="2510052" cy="14748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63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777547" y="3201725"/>
            <a:ext cx="8732906" cy="3883550"/>
            <a:chOff x="0" y="0"/>
            <a:chExt cx="2300025" cy="10228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00025" cy="1022828"/>
            </a:xfrm>
            <a:custGeom>
              <a:avLst/>
              <a:gdLst/>
              <a:ahLst/>
              <a:cxnLst/>
              <a:rect r="r" b="b" t="t" l="l"/>
              <a:pathLst>
                <a:path h="1022828" w="2300025">
                  <a:moveTo>
                    <a:pt x="0" y="0"/>
                  </a:moveTo>
                  <a:lnTo>
                    <a:pt x="2300025" y="0"/>
                  </a:lnTo>
                  <a:lnTo>
                    <a:pt x="2300025" y="1022828"/>
                  </a:lnTo>
                  <a:lnTo>
                    <a:pt x="0" y="1022828"/>
                  </a:lnTo>
                  <a:close/>
                </a:path>
              </a:pathLst>
            </a:custGeom>
            <a:solidFill>
              <a:srgbClr val="1E1B1B"/>
            </a:solidFill>
            <a:ln w="666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D6D6D6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47650"/>
              <a:ext cx="2300025" cy="12704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63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4857547" y="3742406"/>
            <a:ext cx="8572906" cy="2912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347"/>
              </a:lnSpc>
              <a:spcBef>
                <a:spcPct val="0"/>
              </a:spcBef>
            </a:pPr>
            <a:r>
              <a:rPr lang="en-US" b="true" sz="10316" spc="515">
                <a:solidFill>
                  <a:srgbClr val="E7BA1A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ŠTO SU NAM CILJEVI?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flipH="true" flipV="true">
            <a:off x="7639407" y="4569322"/>
            <a:ext cx="0" cy="416684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flipV="true">
            <a:off x="7639407" y="9181976"/>
            <a:ext cx="0" cy="1598796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flipH="true" flipV="true">
            <a:off x="7639407" y="-1240834"/>
            <a:ext cx="0" cy="3789595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flipH="true" flipV="true">
            <a:off x="7601307" y="6894508"/>
            <a:ext cx="0" cy="416684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0" y="3080666"/>
            <a:ext cx="7450157" cy="7206334"/>
          </a:xfrm>
          <a:custGeom>
            <a:avLst/>
            <a:gdLst/>
            <a:ahLst/>
            <a:cxnLst/>
            <a:rect r="r" b="b" t="t" l="l"/>
            <a:pathLst>
              <a:path h="7206334" w="7450157">
                <a:moveTo>
                  <a:pt x="0" y="0"/>
                </a:moveTo>
                <a:lnTo>
                  <a:pt x="7450157" y="0"/>
                </a:lnTo>
                <a:lnTo>
                  <a:pt x="7450157" y="7206334"/>
                </a:lnTo>
                <a:lnTo>
                  <a:pt x="0" y="72063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925157" y="1413451"/>
            <a:ext cx="9986749" cy="6983290"/>
          </a:xfrm>
          <a:custGeom>
            <a:avLst/>
            <a:gdLst/>
            <a:ahLst/>
            <a:cxnLst/>
            <a:rect r="r" b="b" t="t" l="l"/>
            <a:pathLst>
              <a:path h="6983290" w="9986749">
                <a:moveTo>
                  <a:pt x="0" y="0"/>
                </a:moveTo>
                <a:lnTo>
                  <a:pt x="9986749" y="0"/>
                </a:lnTo>
                <a:lnTo>
                  <a:pt x="9986749" y="6983290"/>
                </a:lnTo>
                <a:lnTo>
                  <a:pt x="0" y="6983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5000"/>
            </a:blip>
            <a:stretch>
              <a:fillRect l="-6399" t="0" r="-6399" b="-615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94993" y="2806922"/>
            <a:ext cx="6622923" cy="1298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11742" indent="-405871" lvl="1">
              <a:lnSpc>
                <a:spcPts val="5263"/>
              </a:lnSpc>
              <a:buFont typeface="Arial"/>
              <a:buChar char="•"/>
            </a:pPr>
            <a:r>
              <a:rPr lang="en-US" b="true" sz="3759" spc="327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Surađivati sa svim generacijama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94993" y="5265364"/>
            <a:ext cx="6689450" cy="1304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14473" indent="-407237" lvl="1">
              <a:lnSpc>
                <a:spcPts val="5281"/>
              </a:lnSpc>
              <a:buFont typeface="Arial"/>
              <a:buChar char="•"/>
            </a:pPr>
            <a:r>
              <a:rPr lang="en-US" b="true" sz="3772" spc="328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Izlaziti na teren što više, biti još vidljiviji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23032" y="728032"/>
            <a:ext cx="7027126" cy="1304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16100" indent="-408050" lvl="1">
              <a:lnSpc>
                <a:spcPts val="5291"/>
              </a:lnSpc>
              <a:buFont typeface="Arial"/>
              <a:buChar char="•"/>
            </a:pPr>
            <a:r>
              <a:rPr lang="en-US" b="true" sz="3779" spc="328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Približiti Europu i vrijednosti svima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28257" y="8162572"/>
            <a:ext cx="8815743" cy="1304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15422" indent="-407711" lvl="1">
              <a:lnSpc>
                <a:spcPts val="5287"/>
              </a:lnSpc>
              <a:buFont typeface="Arial"/>
              <a:buChar char="•"/>
            </a:pPr>
            <a:r>
              <a:rPr lang="en-US" b="true" sz="3776" spc="328">
                <a:solidFill>
                  <a:srgbClr val="E7BA1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Osvijestiti građane da smo mi EUROPA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557468"/>
            <a:ext cx="18288000" cy="5941398"/>
          </a:xfrm>
          <a:custGeom>
            <a:avLst/>
            <a:gdLst/>
            <a:ahLst/>
            <a:cxnLst/>
            <a:rect r="r" b="b" t="t" l="l"/>
            <a:pathLst>
              <a:path h="5941398" w="18288000">
                <a:moveTo>
                  <a:pt x="0" y="0"/>
                </a:moveTo>
                <a:lnTo>
                  <a:pt x="18288000" y="0"/>
                </a:lnTo>
                <a:lnTo>
                  <a:pt x="18288000" y="5941398"/>
                </a:lnTo>
                <a:lnTo>
                  <a:pt x="0" y="5941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07806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7655474" y="654077"/>
            <a:ext cx="0" cy="7263313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3215078" y="1185718"/>
            <a:ext cx="4767719" cy="6955497"/>
          </a:xfrm>
          <a:custGeom>
            <a:avLst/>
            <a:gdLst/>
            <a:ahLst/>
            <a:cxnLst/>
            <a:rect r="r" b="b" t="t" l="l"/>
            <a:pathLst>
              <a:path h="6955497" w="4767719">
                <a:moveTo>
                  <a:pt x="0" y="0"/>
                </a:moveTo>
                <a:lnTo>
                  <a:pt x="4767719" y="0"/>
                </a:lnTo>
                <a:lnTo>
                  <a:pt x="4767719" y="6955497"/>
                </a:lnTo>
                <a:lnTo>
                  <a:pt x="0" y="695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07" t="0" r="-4707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268199" y="430252"/>
            <a:ext cx="5783222" cy="7710963"/>
          </a:xfrm>
          <a:custGeom>
            <a:avLst/>
            <a:gdLst/>
            <a:ahLst/>
            <a:cxnLst/>
            <a:rect r="r" b="b" t="t" l="l"/>
            <a:pathLst>
              <a:path h="7710963" w="5783222">
                <a:moveTo>
                  <a:pt x="0" y="0"/>
                </a:moveTo>
                <a:lnTo>
                  <a:pt x="5783222" y="0"/>
                </a:lnTo>
                <a:lnTo>
                  <a:pt x="578322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144000" y="2057880"/>
            <a:ext cx="4071078" cy="4711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5463"/>
              </a:lnSpc>
              <a:spcBef>
                <a:spcPct val="0"/>
              </a:spcBef>
            </a:pPr>
            <a:r>
              <a:rPr lang="en-US" sz="2344" spc="204" strike="noStrike" u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Početak</a:t>
            </a:r>
          </a:p>
          <a:p>
            <a:pPr algn="just" marL="0" indent="0" lvl="0">
              <a:lnSpc>
                <a:spcPts val="5463"/>
              </a:lnSpc>
              <a:spcBef>
                <a:spcPct val="0"/>
              </a:spcBef>
            </a:pPr>
            <a:r>
              <a:rPr lang="en-US" b="true" sz="2344" spc="204" strike="noStrike" u="none">
                <a:solidFill>
                  <a:srgbClr val="E7BA1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ŠTO NAM JE VAŽNO</a:t>
            </a:r>
          </a:p>
          <a:p>
            <a:pPr algn="just" marL="0" indent="0" lvl="0">
              <a:lnSpc>
                <a:spcPts val="5463"/>
              </a:lnSpc>
              <a:spcBef>
                <a:spcPct val="0"/>
              </a:spcBef>
            </a:pPr>
            <a:r>
              <a:rPr lang="en-US" sz="2344" spc="204" strike="noStrike" u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Novi izazov START</a:t>
            </a:r>
          </a:p>
          <a:p>
            <a:pPr algn="just" marL="0" indent="0" lvl="0">
              <a:lnSpc>
                <a:spcPts val="5463"/>
              </a:lnSpc>
              <a:spcBef>
                <a:spcPct val="0"/>
              </a:spcBef>
            </a:pPr>
            <a:r>
              <a:rPr lang="en-US" b="true" sz="2344" spc="204" strike="noStrike" u="none">
                <a:solidFill>
                  <a:srgbClr val="E7BA1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EPAS &amp; ME</a:t>
            </a:r>
          </a:p>
          <a:p>
            <a:pPr algn="just" marL="0" indent="0" lvl="0">
              <a:lnSpc>
                <a:spcPts val="5463"/>
              </a:lnSpc>
              <a:spcBef>
                <a:spcPct val="0"/>
              </a:spcBef>
            </a:pPr>
            <a:r>
              <a:rPr lang="en-US" sz="2344" spc="204" strike="noStrike" u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 dalje ovdje</a:t>
            </a:r>
          </a:p>
          <a:p>
            <a:pPr algn="just" marL="0" indent="0" lvl="0">
              <a:lnSpc>
                <a:spcPts val="5463"/>
              </a:lnSpc>
              <a:spcBef>
                <a:spcPct val="0"/>
              </a:spcBef>
            </a:pPr>
            <a:r>
              <a:rPr lang="en-US" b="true" sz="2344" spc="204" strike="noStrike" u="none">
                <a:solidFill>
                  <a:srgbClr val="E7BA1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ŠTO SU NAM CILJEVI</a:t>
            </a:r>
          </a:p>
          <a:p>
            <a:pPr algn="just" marL="0" indent="0" lvl="0">
              <a:lnSpc>
                <a:spcPts val="5463"/>
              </a:lnSpc>
              <a:spcBef>
                <a:spcPct val="0"/>
              </a:spcBef>
            </a:pPr>
            <a:r>
              <a:rPr lang="en-US" sz="2344" spc="204" strike="noStrike" u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Završna riječ i malo igre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753148" y="2754452"/>
            <a:ext cx="5390648" cy="1609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2376"/>
              </a:lnSpc>
              <a:spcBef>
                <a:spcPct val="0"/>
              </a:spcBef>
            </a:pPr>
            <a:r>
              <a:rPr lang="en-US" b="true" sz="11251" spc="112">
                <a:solidFill>
                  <a:srgbClr val="FFFFFF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Sadržaj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380300" y="2057880"/>
            <a:ext cx="763700" cy="4711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3"/>
              </a:lnSpc>
            </a:pPr>
            <a:r>
              <a:rPr lang="en-US" b="true" sz="2344" spc="20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  <a:p>
            <a:pPr algn="ctr">
              <a:lnSpc>
                <a:spcPts val="5463"/>
              </a:lnSpc>
            </a:pPr>
            <a:r>
              <a:rPr lang="en-US" b="true" sz="2344" spc="20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  <a:p>
            <a:pPr algn="ctr">
              <a:lnSpc>
                <a:spcPts val="5463"/>
              </a:lnSpc>
            </a:pPr>
            <a:r>
              <a:rPr lang="en-US" b="true" sz="2344" spc="20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  <a:p>
            <a:pPr algn="ctr">
              <a:lnSpc>
                <a:spcPts val="5463"/>
              </a:lnSpc>
            </a:pPr>
            <a:r>
              <a:rPr lang="en-US" b="true" sz="2344" spc="20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04</a:t>
            </a:r>
          </a:p>
          <a:p>
            <a:pPr algn="ctr">
              <a:lnSpc>
                <a:spcPts val="5463"/>
              </a:lnSpc>
            </a:pPr>
            <a:r>
              <a:rPr lang="en-US" b="true" sz="2344" spc="20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05</a:t>
            </a:r>
          </a:p>
          <a:p>
            <a:pPr algn="ctr">
              <a:lnSpc>
                <a:spcPts val="5463"/>
              </a:lnSpc>
            </a:pPr>
            <a:r>
              <a:rPr lang="en-US" b="true" sz="2344" spc="20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06</a:t>
            </a:r>
          </a:p>
          <a:p>
            <a:pPr algn="ctr" marL="0" indent="0" lvl="0">
              <a:lnSpc>
                <a:spcPts val="5463"/>
              </a:lnSpc>
            </a:pPr>
            <a:r>
              <a:rPr lang="en-US" b="true" sz="2344" spc="20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07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65043" y="1501203"/>
            <a:ext cx="13740307" cy="6121286"/>
          </a:xfrm>
          <a:custGeom>
            <a:avLst/>
            <a:gdLst/>
            <a:ahLst/>
            <a:cxnLst/>
            <a:rect r="r" b="b" t="t" l="l"/>
            <a:pathLst>
              <a:path h="6121286" w="13740307">
                <a:moveTo>
                  <a:pt x="0" y="0"/>
                </a:moveTo>
                <a:lnTo>
                  <a:pt x="13740308" y="0"/>
                </a:lnTo>
                <a:lnTo>
                  <a:pt x="13740308" y="6121286"/>
                </a:lnTo>
                <a:lnTo>
                  <a:pt x="0" y="6121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327" r="0" b="-41224"/>
            </a:stretch>
          </a:blipFill>
          <a:ln w="209550" cap="sq">
            <a:solidFill>
              <a:srgbClr val="D6D6D6"/>
            </a:solidFill>
            <a:prstDash val="solid"/>
            <a:miter/>
          </a:ln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1272713" y="658911"/>
            <a:ext cx="6372031" cy="7421106"/>
            <a:chOff x="0" y="0"/>
            <a:chExt cx="13561060" cy="157937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508000" y="508000"/>
              <a:ext cx="12052300" cy="14707870"/>
            </a:xfrm>
            <a:custGeom>
              <a:avLst/>
              <a:gdLst/>
              <a:ahLst/>
              <a:cxnLst/>
              <a:rect r="r" b="b" t="t" l="l"/>
              <a:pathLst>
                <a:path h="14707870" w="1205230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4"/>
              <a:stretch>
                <a:fillRect l="0" t="-4629" r="0" b="-4629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-21590"/>
              <a:ext cx="13561061" cy="15815310"/>
            </a:xfrm>
            <a:custGeom>
              <a:avLst/>
              <a:gdLst/>
              <a:ahLst/>
              <a:cxnLst/>
              <a:rect r="r" b="b" t="t" l="l"/>
              <a:pathLst>
                <a:path h="15815310" w="13561061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l="0" t="-144" r="0" b="-144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0" y="8557468"/>
            <a:ext cx="18288000" cy="5941398"/>
          </a:xfrm>
          <a:custGeom>
            <a:avLst/>
            <a:gdLst/>
            <a:ahLst/>
            <a:cxnLst/>
            <a:rect r="r" b="b" t="t" l="l"/>
            <a:pathLst>
              <a:path h="5941398" w="18288000">
                <a:moveTo>
                  <a:pt x="0" y="0"/>
                </a:moveTo>
                <a:lnTo>
                  <a:pt x="18288000" y="0"/>
                </a:lnTo>
                <a:lnTo>
                  <a:pt x="18288000" y="5941398"/>
                </a:lnTo>
                <a:lnTo>
                  <a:pt x="0" y="5941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07806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339045" y="2375277"/>
            <a:ext cx="5365671" cy="1039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13"/>
              </a:lnSpc>
              <a:spcBef>
                <a:spcPct val="0"/>
              </a:spcBef>
            </a:pPr>
            <a:r>
              <a:rPr lang="en-US" b="true" sz="7194" spc="71">
                <a:solidFill>
                  <a:srgbClr val="E7BA1A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POČETAK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39045" y="3623910"/>
            <a:ext cx="8620786" cy="1443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62"/>
              </a:lnSpc>
              <a:spcBef>
                <a:spcPct val="0"/>
              </a:spcBef>
            </a:pPr>
            <a:r>
              <a:rPr lang="en-US" sz="2044" spc="177">
                <a:solidFill>
                  <a:srgbClr val="292524"/>
                </a:solidFill>
                <a:latin typeface="Open Sans"/>
                <a:ea typeface="Open Sans"/>
                <a:cs typeface="Open Sans"/>
                <a:sym typeface="Open Sans"/>
              </a:rPr>
              <a:t>naša EUROPSKA priča započela je u veljači 2022. pobjedom na natječaju Predstavništva Europske komisije. Zajedničkom suradnjom pripremili smo i organiziralI proslavu #DANA EUROPE u WESPI.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339045" y="5286469"/>
            <a:ext cx="5714766" cy="388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82"/>
              </a:lnSpc>
              <a:spcBef>
                <a:spcPct val="0"/>
              </a:spcBef>
            </a:pPr>
            <a:r>
              <a:rPr lang="en-US" b="true" sz="2344" spc="204">
                <a:solidFill>
                  <a:srgbClr val="E7BA1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NAŠA REFERENCA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339045" y="5954077"/>
            <a:ext cx="9324171" cy="1081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62"/>
              </a:lnSpc>
              <a:spcBef>
                <a:spcPct val="0"/>
              </a:spcBef>
            </a:pPr>
            <a:r>
              <a:rPr lang="en-US" sz="2044" spc="177">
                <a:solidFill>
                  <a:srgbClr val="292524"/>
                </a:solidFill>
                <a:latin typeface="Open Sans"/>
                <a:ea typeface="Open Sans"/>
                <a:cs typeface="Open Sans"/>
                <a:sym typeface="Open Sans"/>
              </a:rPr>
              <a:t>Pohvale tadašnjeg voditelja gosp. Zlateva, te naših dragih Ksenije i Lene koje redovito na Instagramu prate svoj </a:t>
            </a:r>
            <a:r>
              <a:rPr lang="en-US" b="true" sz="2044" spc="177">
                <a:solidFill>
                  <a:srgbClr val="E7BA1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#tim sanjaj i ostvari </a:t>
            </a:r>
            <a:r>
              <a:rPr lang="en-US" sz="2044" spc="177">
                <a:solidFill>
                  <a:srgbClr val="292524"/>
                </a:solidFill>
                <a:latin typeface="Open Sans"/>
                <a:ea typeface="Open Sans"/>
                <a:cs typeface="Open Sans"/>
                <a:sym typeface="Open Sans"/>
              </a:rPr>
              <a:t> i vesele se svakom uspjehu.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8557468"/>
            <a:ext cx="18288000" cy="5941398"/>
          </a:xfrm>
          <a:custGeom>
            <a:avLst/>
            <a:gdLst/>
            <a:ahLst/>
            <a:cxnLst/>
            <a:rect r="r" b="b" t="t" l="l"/>
            <a:pathLst>
              <a:path h="5941398" w="18288000">
                <a:moveTo>
                  <a:pt x="0" y="0"/>
                </a:moveTo>
                <a:lnTo>
                  <a:pt x="18288000" y="0"/>
                </a:lnTo>
                <a:lnTo>
                  <a:pt x="18288000" y="5941398"/>
                </a:lnTo>
                <a:lnTo>
                  <a:pt x="0" y="594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07806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41890" y="1297893"/>
            <a:ext cx="4635496" cy="3476622"/>
          </a:xfrm>
          <a:custGeom>
            <a:avLst/>
            <a:gdLst/>
            <a:ahLst/>
            <a:cxnLst/>
            <a:rect r="r" b="b" t="t" l="l"/>
            <a:pathLst>
              <a:path h="3476622" w="4635496">
                <a:moveTo>
                  <a:pt x="0" y="0"/>
                </a:moveTo>
                <a:lnTo>
                  <a:pt x="4635496" y="0"/>
                </a:lnTo>
                <a:lnTo>
                  <a:pt x="4635496" y="3476621"/>
                </a:lnTo>
                <a:lnTo>
                  <a:pt x="0" y="3476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2590" y="182817"/>
            <a:ext cx="4143017" cy="5524022"/>
          </a:xfrm>
          <a:custGeom>
            <a:avLst/>
            <a:gdLst/>
            <a:ahLst/>
            <a:cxnLst/>
            <a:rect r="r" b="b" t="t" l="l"/>
            <a:pathLst>
              <a:path h="5524022" w="4143017">
                <a:moveTo>
                  <a:pt x="0" y="0"/>
                </a:moveTo>
                <a:lnTo>
                  <a:pt x="4143017" y="0"/>
                </a:lnTo>
                <a:lnTo>
                  <a:pt x="4143017" y="5524022"/>
                </a:lnTo>
                <a:lnTo>
                  <a:pt x="0" y="552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54452" y="4150671"/>
            <a:ext cx="4574875" cy="3431156"/>
          </a:xfrm>
          <a:custGeom>
            <a:avLst/>
            <a:gdLst/>
            <a:ahLst/>
            <a:cxnLst/>
            <a:rect r="r" b="b" t="t" l="l"/>
            <a:pathLst>
              <a:path h="3431156" w="4574875">
                <a:moveTo>
                  <a:pt x="0" y="0"/>
                </a:moveTo>
                <a:lnTo>
                  <a:pt x="4574876" y="0"/>
                </a:lnTo>
                <a:lnTo>
                  <a:pt x="4574876" y="3431157"/>
                </a:lnTo>
                <a:lnTo>
                  <a:pt x="0" y="3431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746606" y="1217519"/>
            <a:ext cx="8772379" cy="920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100"/>
              </a:lnSpc>
              <a:spcBef>
                <a:spcPct val="0"/>
              </a:spcBef>
            </a:pPr>
            <a:r>
              <a:rPr lang="en-US" b="true" sz="6455" spc="64">
                <a:solidFill>
                  <a:srgbClr val="E7BA1A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SJEĆANJA KOJA NE BLIJEDE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488948" y="2598385"/>
            <a:ext cx="9030037" cy="1414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53240" indent="-276620" lvl="1">
              <a:lnSpc>
                <a:spcPts val="3818"/>
              </a:lnSpc>
              <a:buFont typeface="Arial"/>
              <a:buChar char="•"/>
            </a:pPr>
            <a:r>
              <a:rPr lang="en-US" sz="2562" spc="22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Hvala: ANTONIJI, LOVRI, NIKOLINI, LEI I DANIJELI na hrabrosti, motivaciji i punoj podršci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172927" y="5231714"/>
            <a:ext cx="9005293" cy="1410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51724" indent="-275862" lvl="1">
              <a:lnSpc>
                <a:spcPts val="3807"/>
              </a:lnSpc>
              <a:buFont typeface="Arial"/>
              <a:buChar char="•"/>
            </a:pPr>
            <a:r>
              <a:rPr lang="en-US" sz="2555" spc="22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Još uvijek su dio Whatsapp EPAS grupe</a:t>
            </a:r>
          </a:p>
          <a:p>
            <a:pPr algn="l" marL="551724" indent="-275862" lvl="1">
              <a:lnSpc>
                <a:spcPts val="3807"/>
              </a:lnSpc>
              <a:buFont typeface="Arial"/>
              <a:buChar char="•"/>
            </a:pPr>
            <a:r>
              <a:rPr lang="en-US" sz="2555" spc="22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Još uvijek su podrška</a:t>
            </a:r>
          </a:p>
          <a:p>
            <a:pPr algn="l" marL="551724" indent="-275862" lvl="1">
              <a:lnSpc>
                <a:spcPts val="3807"/>
              </a:lnSpc>
              <a:buFont typeface="Arial"/>
              <a:buChar char="•"/>
            </a:pPr>
            <a:r>
              <a:rPr lang="en-US" sz="2555" spc="22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Pravi su ambasadori EU i svoje škole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378822" y="2813777"/>
            <a:ext cx="9530355" cy="4659447"/>
            <a:chOff x="0" y="0"/>
            <a:chExt cx="2510052" cy="12271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0052" cy="1227179"/>
            </a:xfrm>
            <a:custGeom>
              <a:avLst/>
              <a:gdLst/>
              <a:ahLst/>
              <a:cxnLst/>
              <a:rect r="r" b="b" t="t" l="l"/>
              <a:pathLst>
                <a:path h="1227179" w="2510052">
                  <a:moveTo>
                    <a:pt x="0" y="0"/>
                  </a:moveTo>
                  <a:lnTo>
                    <a:pt x="2510052" y="0"/>
                  </a:lnTo>
                  <a:lnTo>
                    <a:pt x="2510052" y="1227179"/>
                  </a:lnTo>
                  <a:lnTo>
                    <a:pt x="0" y="1227179"/>
                  </a:lnTo>
                  <a:close/>
                </a:path>
              </a:pathLst>
            </a:custGeom>
            <a:solidFill>
              <a:srgbClr val="1E1B1B"/>
            </a:solidFill>
            <a:ln w="266700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D6D6D6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47650"/>
              <a:ext cx="2510052" cy="14748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63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777547" y="3201725"/>
            <a:ext cx="8732906" cy="3883550"/>
            <a:chOff x="0" y="0"/>
            <a:chExt cx="2300025" cy="10228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00025" cy="1022828"/>
            </a:xfrm>
            <a:custGeom>
              <a:avLst/>
              <a:gdLst/>
              <a:ahLst/>
              <a:cxnLst/>
              <a:rect r="r" b="b" t="t" l="l"/>
              <a:pathLst>
                <a:path h="1022828" w="2300025">
                  <a:moveTo>
                    <a:pt x="0" y="0"/>
                  </a:moveTo>
                  <a:lnTo>
                    <a:pt x="2300025" y="0"/>
                  </a:lnTo>
                  <a:lnTo>
                    <a:pt x="2300025" y="1022828"/>
                  </a:lnTo>
                  <a:lnTo>
                    <a:pt x="0" y="1022828"/>
                  </a:lnTo>
                  <a:close/>
                </a:path>
              </a:pathLst>
            </a:custGeom>
            <a:solidFill>
              <a:srgbClr val="1E1B1B"/>
            </a:solidFill>
            <a:ln w="666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D6D6D6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47650"/>
              <a:ext cx="2300025" cy="12704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63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4857547" y="3742406"/>
            <a:ext cx="8572906" cy="2912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347"/>
              </a:lnSpc>
              <a:spcBef>
                <a:spcPct val="0"/>
              </a:spcBef>
            </a:pPr>
            <a:r>
              <a:rPr lang="en-US" b="true" sz="10316" spc="515">
                <a:solidFill>
                  <a:srgbClr val="E7BA1A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ŠTO NAM JE VAŽNO?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2743" y="2495601"/>
            <a:ext cx="3195932" cy="3286604"/>
          </a:xfrm>
          <a:custGeom>
            <a:avLst/>
            <a:gdLst/>
            <a:ahLst/>
            <a:cxnLst/>
            <a:rect r="r" b="b" t="t" l="l"/>
            <a:pathLst>
              <a:path h="3286604" w="3195932">
                <a:moveTo>
                  <a:pt x="0" y="0"/>
                </a:moveTo>
                <a:lnTo>
                  <a:pt x="3195932" y="0"/>
                </a:lnTo>
                <a:lnTo>
                  <a:pt x="3195932" y="3286605"/>
                </a:lnTo>
                <a:lnTo>
                  <a:pt x="0" y="3286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6788" r="0" b="-53772"/>
            </a:stretch>
          </a:blipFill>
          <a:ln w="152400" cap="sq">
            <a:solidFill>
              <a:srgbClr val="D6D6D6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0" y="8471257"/>
            <a:ext cx="18288000" cy="5941398"/>
          </a:xfrm>
          <a:custGeom>
            <a:avLst/>
            <a:gdLst/>
            <a:ahLst/>
            <a:cxnLst/>
            <a:rect r="r" b="b" t="t" l="l"/>
            <a:pathLst>
              <a:path h="5941398" w="18288000">
                <a:moveTo>
                  <a:pt x="0" y="0"/>
                </a:moveTo>
                <a:lnTo>
                  <a:pt x="18288000" y="0"/>
                </a:lnTo>
                <a:lnTo>
                  <a:pt x="18288000" y="5941399"/>
                </a:lnTo>
                <a:lnTo>
                  <a:pt x="0" y="5941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07806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671984" y="7951094"/>
            <a:ext cx="1285369" cy="312849"/>
            <a:chOff x="0" y="0"/>
            <a:chExt cx="335867" cy="8174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35867" cy="81748"/>
            </a:xfrm>
            <a:custGeom>
              <a:avLst/>
              <a:gdLst/>
              <a:ahLst/>
              <a:cxnLst/>
              <a:rect r="r" b="b" t="t" l="l"/>
              <a:pathLst>
                <a:path h="81748" w="335867">
                  <a:moveTo>
                    <a:pt x="40874" y="0"/>
                  </a:moveTo>
                  <a:lnTo>
                    <a:pt x="294993" y="0"/>
                  </a:lnTo>
                  <a:cubicBezTo>
                    <a:pt x="305834" y="0"/>
                    <a:pt x="316230" y="4306"/>
                    <a:pt x="323895" y="11972"/>
                  </a:cubicBezTo>
                  <a:cubicBezTo>
                    <a:pt x="331561" y="19637"/>
                    <a:pt x="335867" y="30033"/>
                    <a:pt x="335867" y="40874"/>
                  </a:cubicBezTo>
                  <a:lnTo>
                    <a:pt x="335867" y="40874"/>
                  </a:lnTo>
                  <a:cubicBezTo>
                    <a:pt x="335867" y="63448"/>
                    <a:pt x="317567" y="81748"/>
                    <a:pt x="294993" y="81748"/>
                  </a:cubicBezTo>
                  <a:lnTo>
                    <a:pt x="40874" y="81748"/>
                  </a:lnTo>
                  <a:cubicBezTo>
                    <a:pt x="30033" y="81748"/>
                    <a:pt x="19637" y="77441"/>
                    <a:pt x="11972" y="69776"/>
                  </a:cubicBezTo>
                  <a:cubicBezTo>
                    <a:pt x="4306" y="62111"/>
                    <a:pt x="0" y="51714"/>
                    <a:pt x="0" y="40874"/>
                  </a:cubicBezTo>
                  <a:lnTo>
                    <a:pt x="0" y="40874"/>
                  </a:lnTo>
                  <a:cubicBezTo>
                    <a:pt x="0" y="30033"/>
                    <a:pt x="4306" y="19637"/>
                    <a:pt x="11972" y="11972"/>
                  </a:cubicBezTo>
                  <a:cubicBezTo>
                    <a:pt x="19637" y="4306"/>
                    <a:pt x="30033" y="0"/>
                    <a:pt x="4087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100000">
                  <a:srgbClr val="D6D6D6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335867" cy="9127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1586"/>
                </a:lnSpc>
                <a:spcBef>
                  <a:spcPct val="0"/>
                </a:spcBef>
              </a:pPr>
              <a:r>
                <a:rPr lang="en-US" b="true" sz="1133" spc="20">
                  <a:solidFill>
                    <a:srgbClr val="1E1B1B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READ MORE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3887294" y="2495601"/>
            <a:ext cx="3195932" cy="3187485"/>
          </a:xfrm>
          <a:custGeom>
            <a:avLst/>
            <a:gdLst/>
            <a:ahLst/>
            <a:cxnLst/>
            <a:rect r="r" b="b" t="t" l="l"/>
            <a:pathLst>
              <a:path h="3187485" w="3195932">
                <a:moveTo>
                  <a:pt x="0" y="0"/>
                </a:moveTo>
                <a:lnTo>
                  <a:pt x="3195932" y="0"/>
                </a:lnTo>
                <a:lnTo>
                  <a:pt x="3195932" y="3187485"/>
                </a:lnTo>
                <a:lnTo>
                  <a:pt x="0" y="31874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6924" r="0" b="-16924"/>
            </a:stretch>
          </a:blipFill>
          <a:ln w="152400" cap="sq">
            <a:solidFill>
              <a:srgbClr val="D6D6D6"/>
            </a:solidFill>
            <a:prstDash val="solid"/>
            <a:miter/>
          </a:ln>
        </p:spPr>
      </p:sp>
      <p:grpSp>
        <p:nvGrpSpPr>
          <p:cNvPr name="Group 9" id="9"/>
          <p:cNvGrpSpPr/>
          <p:nvPr/>
        </p:nvGrpSpPr>
        <p:grpSpPr>
          <a:xfrm rot="0">
            <a:off x="3955479" y="7951094"/>
            <a:ext cx="1285369" cy="312849"/>
            <a:chOff x="0" y="0"/>
            <a:chExt cx="335867" cy="8174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35867" cy="81748"/>
            </a:xfrm>
            <a:custGeom>
              <a:avLst/>
              <a:gdLst/>
              <a:ahLst/>
              <a:cxnLst/>
              <a:rect r="r" b="b" t="t" l="l"/>
              <a:pathLst>
                <a:path h="81748" w="335867">
                  <a:moveTo>
                    <a:pt x="40874" y="0"/>
                  </a:moveTo>
                  <a:lnTo>
                    <a:pt x="294993" y="0"/>
                  </a:lnTo>
                  <a:cubicBezTo>
                    <a:pt x="305834" y="0"/>
                    <a:pt x="316230" y="4306"/>
                    <a:pt x="323895" y="11972"/>
                  </a:cubicBezTo>
                  <a:cubicBezTo>
                    <a:pt x="331561" y="19637"/>
                    <a:pt x="335867" y="30033"/>
                    <a:pt x="335867" y="40874"/>
                  </a:cubicBezTo>
                  <a:lnTo>
                    <a:pt x="335867" y="40874"/>
                  </a:lnTo>
                  <a:cubicBezTo>
                    <a:pt x="335867" y="63448"/>
                    <a:pt x="317567" y="81748"/>
                    <a:pt x="294993" y="81748"/>
                  </a:cubicBezTo>
                  <a:lnTo>
                    <a:pt x="40874" y="81748"/>
                  </a:lnTo>
                  <a:cubicBezTo>
                    <a:pt x="30033" y="81748"/>
                    <a:pt x="19637" y="77441"/>
                    <a:pt x="11972" y="69776"/>
                  </a:cubicBezTo>
                  <a:cubicBezTo>
                    <a:pt x="4306" y="62111"/>
                    <a:pt x="0" y="51714"/>
                    <a:pt x="0" y="40874"/>
                  </a:cubicBezTo>
                  <a:lnTo>
                    <a:pt x="0" y="40874"/>
                  </a:lnTo>
                  <a:cubicBezTo>
                    <a:pt x="0" y="30033"/>
                    <a:pt x="4306" y="19637"/>
                    <a:pt x="11972" y="11972"/>
                  </a:cubicBezTo>
                  <a:cubicBezTo>
                    <a:pt x="19637" y="4306"/>
                    <a:pt x="30033" y="0"/>
                    <a:pt x="4087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100000">
                  <a:srgbClr val="D6D6D6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9525"/>
              <a:ext cx="335867" cy="9127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1586"/>
                </a:lnSpc>
                <a:spcBef>
                  <a:spcPct val="0"/>
                </a:spcBef>
              </a:pPr>
              <a:r>
                <a:rPr lang="en-US" b="true" sz="1133" spc="20">
                  <a:solidFill>
                    <a:srgbClr val="1E1B1B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READ MORE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7479390" y="2464666"/>
            <a:ext cx="3195932" cy="3187485"/>
          </a:xfrm>
          <a:custGeom>
            <a:avLst/>
            <a:gdLst/>
            <a:ahLst/>
            <a:cxnLst/>
            <a:rect r="r" b="b" t="t" l="l"/>
            <a:pathLst>
              <a:path h="3187485" w="3195932">
                <a:moveTo>
                  <a:pt x="0" y="0"/>
                </a:moveTo>
                <a:lnTo>
                  <a:pt x="3195932" y="0"/>
                </a:lnTo>
                <a:lnTo>
                  <a:pt x="3195932" y="3187485"/>
                </a:lnTo>
                <a:lnTo>
                  <a:pt x="0" y="31874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6924" r="0" b="-16924"/>
            </a:stretch>
          </a:blipFill>
          <a:ln w="152400" cap="sq">
            <a:solidFill>
              <a:srgbClr val="D6D6D6"/>
            </a:solidFill>
            <a:prstDash val="solid"/>
            <a:miter/>
          </a:ln>
        </p:spPr>
      </p:sp>
      <p:grpSp>
        <p:nvGrpSpPr>
          <p:cNvPr name="Group 13" id="13"/>
          <p:cNvGrpSpPr/>
          <p:nvPr/>
        </p:nvGrpSpPr>
        <p:grpSpPr>
          <a:xfrm rot="0">
            <a:off x="7479390" y="7951094"/>
            <a:ext cx="1285369" cy="312849"/>
            <a:chOff x="0" y="0"/>
            <a:chExt cx="335867" cy="8174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35867" cy="81748"/>
            </a:xfrm>
            <a:custGeom>
              <a:avLst/>
              <a:gdLst/>
              <a:ahLst/>
              <a:cxnLst/>
              <a:rect r="r" b="b" t="t" l="l"/>
              <a:pathLst>
                <a:path h="81748" w="335867">
                  <a:moveTo>
                    <a:pt x="40874" y="0"/>
                  </a:moveTo>
                  <a:lnTo>
                    <a:pt x="294993" y="0"/>
                  </a:lnTo>
                  <a:cubicBezTo>
                    <a:pt x="305834" y="0"/>
                    <a:pt x="316230" y="4306"/>
                    <a:pt x="323895" y="11972"/>
                  </a:cubicBezTo>
                  <a:cubicBezTo>
                    <a:pt x="331561" y="19637"/>
                    <a:pt x="335867" y="30033"/>
                    <a:pt x="335867" y="40874"/>
                  </a:cubicBezTo>
                  <a:lnTo>
                    <a:pt x="335867" y="40874"/>
                  </a:lnTo>
                  <a:cubicBezTo>
                    <a:pt x="335867" y="63448"/>
                    <a:pt x="317567" y="81748"/>
                    <a:pt x="294993" y="81748"/>
                  </a:cubicBezTo>
                  <a:lnTo>
                    <a:pt x="40874" y="81748"/>
                  </a:lnTo>
                  <a:cubicBezTo>
                    <a:pt x="30033" y="81748"/>
                    <a:pt x="19637" y="77441"/>
                    <a:pt x="11972" y="69776"/>
                  </a:cubicBezTo>
                  <a:cubicBezTo>
                    <a:pt x="4306" y="62111"/>
                    <a:pt x="0" y="51714"/>
                    <a:pt x="0" y="40874"/>
                  </a:cubicBezTo>
                  <a:lnTo>
                    <a:pt x="0" y="40874"/>
                  </a:lnTo>
                  <a:cubicBezTo>
                    <a:pt x="0" y="30033"/>
                    <a:pt x="4306" y="19637"/>
                    <a:pt x="11972" y="11972"/>
                  </a:cubicBezTo>
                  <a:cubicBezTo>
                    <a:pt x="19637" y="4306"/>
                    <a:pt x="30033" y="0"/>
                    <a:pt x="4087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100000">
                  <a:srgbClr val="D6D6D6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"/>
              <a:ext cx="335867" cy="9127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1586"/>
                </a:lnSpc>
                <a:spcBef>
                  <a:spcPct val="0"/>
                </a:spcBef>
              </a:pPr>
              <a:r>
                <a:rPr lang="en-US" b="true" sz="1133" spc="20">
                  <a:solidFill>
                    <a:srgbClr val="1E1B1B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READ MORE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1073941" y="2464666"/>
            <a:ext cx="3195932" cy="3187485"/>
          </a:xfrm>
          <a:custGeom>
            <a:avLst/>
            <a:gdLst/>
            <a:ahLst/>
            <a:cxnLst/>
            <a:rect r="r" b="b" t="t" l="l"/>
            <a:pathLst>
              <a:path h="3187485" w="3195932">
                <a:moveTo>
                  <a:pt x="0" y="0"/>
                </a:moveTo>
                <a:lnTo>
                  <a:pt x="3195932" y="0"/>
                </a:lnTo>
                <a:lnTo>
                  <a:pt x="3195932" y="3187485"/>
                </a:lnTo>
                <a:lnTo>
                  <a:pt x="0" y="31874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4801" t="0" r="-24801" b="0"/>
            </a:stretch>
          </a:blipFill>
          <a:ln w="152400" cap="sq">
            <a:solidFill>
              <a:srgbClr val="D6D6D6"/>
            </a:solidFill>
            <a:prstDash val="solid"/>
            <a:miter/>
          </a:ln>
        </p:spPr>
      </p:sp>
      <p:grpSp>
        <p:nvGrpSpPr>
          <p:cNvPr name="Group 17" id="17"/>
          <p:cNvGrpSpPr/>
          <p:nvPr/>
        </p:nvGrpSpPr>
        <p:grpSpPr>
          <a:xfrm rot="0">
            <a:off x="11003134" y="7951094"/>
            <a:ext cx="1285369" cy="312849"/>
            <a:chOff x="0" y="0"/>
            <a:chExt cx="335867" cy="8174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35867" cy="81748"/>
            </a:xfrm>
            <a:custGeom>
              <a:avLst/>
              <a:gdLst/>
              <a:ahLst/>
              <a:cxnLst/>
              <a:rect r="r" b="b" t="t" l="l"/>
              <a:pathLst>
                <a:path h="81748" w="335867">
                  <a:moveTo>
                    <a:pt x="40874" y="0"/>
                  </a:moveTo>
                  <a:lnTo>
                    <a:pt x="294993" y="0"/>
                  </a:lnTo>
                  <a:cubicBezTo>
                    <a:pt x="305834" y="0"/>
                    <a:pt x="316230" y="4306"/>
                    <a:pt x="323895" y="11972"/>
                  </a:cubicBezTo>
                  <a:cubicBezTo>
                    <a:pt x="331561" y="19637"/>
                    <a:pt x="335867" y="30033"/>
                    <a:pt x="335867" y="40874"/>
                  </a:cubicBezTo>
                  <a:lnTo>
                    <a:pt x="335867" y="40874"/>
                  </a:lnTo>
                  <a:cubicBezTo>
                    <a:pt x="335867" y="63448"/>
                    <a:pt x="317567" y="81748"/>
                    <a:pt x="294993" y="81748"/>
                  </a:cubicBezTo>
                  <a:lnTo>
                    <a:pt x="40874" y="81748"/>
                  </a:lnTo>
                  <a:cubicBezTo>
                    <a:pt x="30033" y="81748"/>
                    <a:pt x="19637" y="77441"/>
                    <a:pt x="11972" y="69776"/>
                  </a:cubicBezTo>
                  <a:cubicBezTo>
                    <a:pt x="4306" y="62111"/>
                    <a:pt x="0" y="51714"/>
                    <a:pt x="0" y="40874"/>
                  </a:cubicBezTo>
                  <a:lnTo>
                    <a:pt x="0" y="40874"/>
                  </a:lnTo>
                  <a:cubicBezTo>
                    <a:pt x="0" y="30033"/>
                    <a:pt x="4306" y="19637"/>
                    <a:pt x="11972" y="11972"/>
                  </a:cubicBezTo>
                  <a:cubicBezTo>
                    <a:pt x="19637" y="4306"/>
                    <a:pt x="30033" y="0"/>
                    <a:pt x="4087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100000">
                  <a:srgbClr val="D6D6D6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9525"/>
              <a:ext cx="335867" cy="9127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1586"/>
                </a:lnSpc>
                <a:spcBef>
                  <a:spcPct val="0"/>
                </a:spcBef>
              </a:pPr>
              <a:r>
                <a:rPr lang="en-US" b="true" sz="1133" spc="20">
                  <a:solidFill>
                    <a:srgbClr val="1E1B1B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READ MORE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4666036" y="2464666"/>
            <a:ext cx="3195932" cy="3187485"/>
          </a:xfrm>
          <a:custGeom>
            <a:avLst/>
            <a:gdLst/>
            <a:ahLst/>
            <a:cxnLst/>
            <a:rect r="r" b="b" t="t" l="l"/>
            <a:pathLst>
              <a:path h="3187485" w="3195932">
                <a:moveTo>
                  <a:pt x="0" y="0"/>
                </a:moveTo>
                <a:lnTo>
                  <a:pt x="3195932" y="0"/>
                </a:lnTo>
                <a:lnTo>
                  <a:pt x="3195932" y="3187485"/>
                </a:lnTo>
                <a:lnTo>
                  <a:pt x="0" y="31874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4801" t="0" r="-24801" b="0"/>
            </a:stretch>
          </a:blipFill>
          <a:ln w="152400" cap="sq">
            <a:solidFill>
              <a:srgbClr val="D6D6D6"/>
            </a:solidFill>
            <a:prstDash val="solid"/>
            <a:miter/>
          </a:ln>
        </p:spPr>
      </p:sp>
      <p:grpSp>
        <p:nvGrpSpPr>
          <p:cNvPr name="Group 21" id="21"/>
          <p:cNvGrpSpPr/>
          <p:nvPr/>
        </p:nvGrpSpPr>
        <p:grpSpPr>
          <a:xfrm rot="0">
            <a:off x="14666036" y="7951094"/>
            <a:ext cx="1285369" cy="312849"/>
            <a:chOff x="0" y="0"/>
            <a:chExt cx="335867" cy="81748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35867" cy="81748"/>
            </a:xfrm>
            <a:custGeom>
              <a:avLst/>
              <a:gdLst/>
              <a:ahLst/>
              <a:cxnLst/>
              <a:rect r="r" b="b" t="t" l="l"/>
              <a:pathLst>
                <a:path h="81748" w="335867">
                  <a:moveTo>
                    <a:pt x="40874" y="0"/>
                  </a:moveTo>
                  <a:lnTo>
                    <a:pt x="294993" y="0"/>
                  </a:lnTo>
                  <a:cubicBezTo>
                    <a:pt x="305834" y="0"/>
                    <a:pt x="316230" y="4306"/>
                    <a:pt x="323895" y="11972"/>
                  </a:cubicBezTo>
                  <a:cubicBezTo>
                    <a:pt x="331561" y="19637"/>
                    <a:pt x="335867" y="30033"/>
                    <a:pt x="335867" y="40874"/>
                  </a:cubicBezTo>
                  <a:lnTo>
                    <a:pt x="335867" y="40874"/>
                  </a:lnTo>
                  <a:cubicBezTo>
                    <a:pt x="335867" y="63448"/>
                    <a:pt x="317567" y="81748"/>
                    <a:pt x="294993" y="81748"/>
                  </a:cubicBezTo>
                  <a:lnTo>
                    <a:pt x="40874" y="81748"/>
                  </a:lnTo>
                  <a:cubicBezTo>
                    <a:pt x="30033" y="81748"/>
                    <a:pt x="19637" y="77441"/>
                    <a:pt x="11972" y="69776"/>
                  </a:cubicBezTo>
                  <a:cubicBezTo>
                    <a:pt x="4306" y="62111"/>
                    <a:pt x="0" y="51714"/>
                    <a:pt x="0" y="40874"/>
                  </a:cubicBezTo>
                  <a:lnTo>
                    <a:pt x="0" y="40874"/>
                  </a:lnTo>
                  <a:cubicBezTo>
                    <a:pt x="0" y="30033"/>
                    <a:pt x="4306" y="19637"/>
                    <a:pt x="11972" y="11972"/>
                  </a:cubicBezTo>
                  <a:cubicBezTo>
                    <a:pt x="19637" y="4306"/>
                    <a:pt x="30033" y="0"/>
                    <a:pt x="4087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100000">
                  <a:srgbClr val="D6D6D6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9525"/>
              <a:ext cx="335867" cy="9127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1586"/>
                </a:lnSpc>
                <a:spcBef>
                  <a:spcPct val="0"/>
                </a:spcBef>
              </a:pPr>
              <a:r>
                <a:rPr lang="en-US" b="true" sz="1133" spc="20">
                  <a:solidFill>
                    <a:srgbClr val="1E1B1B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READ MORE</a:t>
              </a: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11187331" y="2628419"/>
            <a:ext cx="2904178" cy="2878739"/>
          </a:xfrm>
          <a:custGeom>
            <a:avLst/>
            <a:gdLst/>
            <a:ahLst/>
            <a:cxnLst/>
            <a:rect r="r" b="b" t="t" l="l"/>
            <a:pathLst>
              <a:path h="2878739" w="2904178">
                <a:moveTo>
                  <a:pt x="0" y="0"/>
                </a:moveTo>
                <a:lnTo>
                  <a:pt x="2904178" y="0"/>
                </a:lnTo>
                <a:lnTo>
                  <a:pt x="2904178" y="2878739"/>
                </a:lnTo>
                <a:lnTo>
                  <a:pt x="0" y="28787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895" t="-4834" r="-30659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784223" y="2662121"/>
            <a:ext cx="3077745" cy="2845037"/>
          </a:xfrm>
          <a:custGeom>
            <a:avLst/>
            <a:gdLst/>
            <a:ahLst/>
            <a:cxnLst/>
            <a:rect r="r" b="b" t="t" l="l"/>
            <a:pathLst>
              <a:path h="2845037" w="3077745">
                <a:moveTo>
                  <a:pt x="0" y="0"/>
                </a:moveTo>
                <a:lnTo>
                  <a:pt x="3077745" y="0"/>
                </a:lnTo>
                <a:lnTo>
                  <a:pt x="3077745" y="2845037"/>
                </a:lnTo>
                <a:lnTo>
                  <a:pt x="0" y="2845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044" t="0" r="-12207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292743" y="5784566"/>
            <a:ext cx="3329221" cy="1898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39"/>
              </a:lnSpc>
              <a:spcBef>
                <a:spcPct val="0"/>
              </a:spcBef>
            </a:pPr>
            <a:r>
              <a:rPr lang="en-US" sz="1385" spc="1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Odgovornost za svoj rad, doprinos timskom rezultatu  te prihvaćanje EPASa kao poziv i kao moralnu obavezu spram drugih. Usput treba naučiti kako biti profesionalac u poslu. / </a:t>
            </a:r>
            <a:r>
              <a:rPr lang="en-US" b="true" sz="1385" spc="120">
                <a:solidFill>
                  <a:srgbClr val="E7BA1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PRIPREMA RADIONICA U SITNE SATE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92743" y="658525"/>
            <a:ext cx="3033042" cy="828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94"/>
              </a:lnSpc>
              <a:spcBef>
                <a:spcPct val="0"/>
              </a:spcBef>
            </a:pPr>
            <a:r>
              <a:rPr lang="en-US" b="true" sz="2995" spc="29">
                <a:solidFill>
                  <a:srgbClr val="E7BA1A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ODGOVORNOST I PROFESIONALNOST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887294" y="5806590"/>
            <a:ext cx="3433173" cy="1701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99"/>
              </a:lnSpc>
              <a:spcBef>
                <a:spcPct val="0"/>
              </a:spcBef>
            </a:pPr>
            <a:r>
              <a:rPr lang="en-US" sz="1428" spc="12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Posao u timu ne trpi odgode i kašnjenja, tim je na prvom mjestu. Kako bivši USA predsjednik Trump kaže: “America first.” / </a:t>
            </a:r>
            <a:r>
              <a:rPr lang="en-US" b="true" sz="1428" spc="124">
                <a:solidFill>
                  <a:srgbClr val="E7BA1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PRIPREMA DOVOLJNO  AKTIVNOSTI DONOSI ATRAKTIVNOST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862026" y="801297"/>
            <a:ext cx="2871035" cy="419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94"/>
              </a:lnSpc>
              <a:spcBef>
                <a:spcPct val="0"/>
              </a:spcBef>
            </a:pPr>
            <a:r>
              <a:rPr lang="en-US" b="true" sz="2995" spc="29">
                <a:solidFill>
                  <a:srgbClr val="E7BA1A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PRAVOVREMENOST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479390" y="5933485"/>
            <a:ext cx="3425030" cy="1468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95"/>
              </a:lnSpc>
              <a:spcBef>
                <a:spcPct val="0"/>
              </a:spcBef>
            </a:pPr>
            <a:r>
              <a:rPr lang="en-US" sz="1425" spc="12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Često se inspiracija traži na čudnim mjestima. Brainstorming i brainwriting su uvijek dobrodošli / </a:t>
            </a:r>
            <a:r>
              <a:rPr lang="en-US" b="true" sz="1425" spc="123">
                <a:solidFill>
                  <a:srgbClr val="E7BA1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NASTAJU IDEJE ZA VIDEO I PLAKAT PODRŠKE OMILJENOM BENDU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479390" y="801297"/>
            <a:ext cx="3195932" cy="419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94"/>
              </a:lnSpc>
              <a:spcBef>
                <a:spcPct val="0"/>
              </a:spcBef>
            </a:pPr>
            <a:r>
              <a:rPr lang="en-US" b="true" sz="2995" spc="29">
                <a:solidFill>
                  <a:srgbClr val="E7BA1A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IDEJE I KREATIVNOST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187331" y="6271776"/>
            <a:ext cx="3329221" cy="1660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39"/>
              </a:lnSpc>
              <a:spcBef>
                <a:spcPct val="0"/>
              </a:spcBef>
            </a:pPr>
            <a:r>
              <a:rPr lang="en-US" sz="1385" spc="1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EPAS je sinonim za TIM i TIMSKI RAD. Solo igračima onima koji ne poštuju različitosti tu nije mjesto jer ovdje su #svi za jednoga, jedan za sve. Taj duh mora zračiti i biti vidljiv. / </a:t>
            </a:r>
            <a:r>
              <a:rPr lang="en-US" b="true" sz="1385" spc="120">
                <a:solidFill>
                  <a:srgbClr val="E7BA1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TAKO JE BILO I NA PIKNIKU ZNANOSTI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1418272" y="688314"/>
            <a:ext cx="2444052" cy="828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94"/>
              </a:lnSpc>
              <a:spcBef>
                <a:spcPct val="0"/>
              </a:spcBef>
            </a:pPr>
            <a:r>
              <a:rPr lang="en-US" b="true" sz="2995" spc="29">
                <a:solidFill>
                  <a:srgbClr val="E7BA1A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TIMSKI DUH I TOLERANCIJA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658485" y="6271776"/>
            <a:ext cx="3329221" cy="1455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39"/>
              </a:lnSpc>
              <a:spcBef>
                <a:spcPct val="0"/>
              </a:spcBef>
            </a:pPr>
            <a:r>
              <a:rPr lang="en-US" sz="1385" spc="1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Ako netko želi učiti, tada je najbolje ućiti na terenu i iskoristiti svaku priliku jer se možda više neće pružiti. / Baš nam se svaki dan ne pogodi sresti PREDSJEDNIKA ili PREMIJERA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111986" y="483527"/>
            <a:ext cx="4035208" cy="1238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94"/>
              </a:lnSpc>
              <a:spcBef>
                <a:spcPct val="0"/>
              </a:spcBef>
            </a:pPr>
            <a:r>
              <a:rPr lang="en-US" b="true" sz="2995" spc="29">
                <a:solidFill>
                  <a:srgbClr val="E7BA1A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PRILAGODLJIVOST NOVIM SITUACIJAMA I ŽELJA ZA UČENJEM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378822" y="2813777"/>
            <a:ext cx="9530355" cy="4659447"/>
            <a:chOff x="0" y="0"/>
            <a:chExt cx="2510052" cy="12271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0052" cy="1227179"/>
            </a:xfrm>
            <a:custGeom>
              <a:avLst/>
              <a:gdLst/>
              <a:ahLst/>
              <a:cxnLst/>
              <a:rect r="r" b="b" t="t" l="l"/>
              <a:pathLst>
                <a:path h="1227179" w="2510052">
                  <a:moveTo>
                    <a:pt x="0" y="0"/>
                  </a:moveTo>
                  <a:lnTo>
                    <a:pt x="2510052" y="0"/>
                  </a:lnTo>
                  <a:lnTo>
                    <a:pt x="2510052" y="1227179"/>
                  </a:lnTo>
                  <a:lnTo>
                    <a:pt x="0" y="1227179"/>
                  </a:lnTo>
                  <a:close/>
                </a:path>
              </a:pathLst>
            </a:custGeom>
            <a:solidFill>
              <a:srgbClr val="1E1B1B"/>
            </a:solidFill>
            <a:ln w="266700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D6D6D6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47650"/>
              <a:ext cx="2510052" cy="14748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63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777547" y="3201725"/>
            <a:ext cx="8732906" cy="3883550"/>
            <a:chOff x="0" y="0"/>
            <a:chExt cx="2300025" cy="10228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00025" cy="1022828"/>
            </a:xfrm>
            <a:custGeom>
              <a:avLst/>
              <a:gdLst/>
              <a:ahLst/>
              <a:cxnLst/>
              <a:rect r="r" b="b" t="t" l="l"/>
              <a:pathLst>
                <a:path h="1022828" w="2300025">
                  <a:moveTo>
                    <a:pt x="0" y="0"/>
                  </a:moveTo>
                  <a:lnTo>
                    <a:pt x="2300025" y="0"/>
                  </a:lnTo>
                  <a:lnTo>
                    <a:pt x="2300025" y="1022828"/>
                  </a:lnTo>
                  <a:lnTo>
                    <a:pt x="0" y="1022828"/>
                  </a:lnTo>
                  <a:close/>
                </a:path>
              </a:pathLst>
            </a:custGeom>
            <a:solidFill>
              <a:srgbClr val="1E1B1B"/>
            </a:solidFill>
            <a:ln w="666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D6D6D6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47650"/>
              <a:ext cx="2300025" cy="12704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63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4857547" y="4454106"/>
            <a:ext cx="8572906" cy="1474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347"/>
              </a:lnSpc>
              <a:spcBef>
                <a:spcPct val="0"/>
              </a:spcBef>
            </a:pPr>
            <a:r>
              <a:rPr lang="en-US" b="true" sz="10316" spc="515">
                <a:solidFill>
                  <a:srgbClr val="E7BA1A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EPAS &amp; ME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557468"/>
            <a:ext cx="18288000" cy="5941398"/>
          </a:xfrm>
          <a:custGeom>
            <a:avLst/>
            <a:gdLst/>
            <a:ahLst/>
            <a:cxnLst/>
            <a:rect r="r" b="b" t="t" l="l"/>
            <a:pathLst>
              <a:path h="5941398" w="18288000">
                <a:moveTo>
                  <a:pt x="0" y="0"/>
                </a:moveTo>
                <a:lnTo>
                  <a:pt x="18288000" y="0"/>
                </a:lnTo>
                <a:lnTo>
                  <a:pt x="18288000" y="5941398"/>
                </a:lnTo>
                <a:lnTo>
                  <a:pt x="0" y="5941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07806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209596" y="8692742"/>
            <a:ext cx="7844761" cy="565558"/>
          </a:xfrm>
          <a:custGeom>
            <a:avLst/>
            <a:gdLst/>
            <a:ahLst/>
            <a:cxnLst/>
            <a:rect r="r" b="b" t="t" l="l"/>
            <a:pathLst>
              <a:path h="565558" w="7844761">
                <a:moveTo>
                  <a:pt x="0" y="0"/>
                </a:moveTo>
                <a:lnTo>
                  <a:pt x="7844761" y="0"/>
                </a:lnTo>
                <a:lnTo>
                  <a:pt x="7844761" y="565558"/>
                </a:lnTo>
                <a:lnTo>
                  <a:pt x="0" y="565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73949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1028700" y="1028700"/>
            <a:ext cx="16138733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2581454" y="1213787"/>
            <a:ext cx="3888020" cy="3888020"/>
          </a:xfrm>
          <a:custGeom>
            <a:avLst/>
            <a:gdLst/>
            <a:ahLst/>
            <a:cxnLst/>
            <a:rect r="r" b="b" t="t" l="l"/>
            <a:pathLst>
              <a:path h="3888020" w="3888020">
                <a:moveTo>
                  <a:pt x="0" y="0"/>
                </a:moveTo>
                <a:lnTo>
                  <a:pt x="3888020" y="0"/>
                </a:lnTo>
                <a:lnTo>
                  <a:pt x="3888020" y="3888020"/>
                </a:lnTo>
                <a:lnTo>
                  <a:pt x="0" y="38880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469474" y="3050799"/>
            <a:ext cx="3629369" cy="3629369"/>
          </a:xfrm>
          <a:custGeom>
            <a:avLst/>
            <a:gdLst/>
            <a:ahLst/>
            <a:cxnLst/>
            <a:rect r="r" b="b" t="t" l="l"/>
            <a:pathLst>
              <a:path h="3629369" w="3629369">
                <a:moveTo>
                  <a:pt x="0" y="0"/>
                </a:moveTo>
                <a:lnTo>
                  <a:pt x="3629369" y="0"/>
                </a:lnTo>
                <a:lnTo>
                  <a:pt x="3629369" y="3629369"/>
                </a:lnTo>
                <a:lnTo>
                  <a:pt x="0" y="36293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9185" y="554845"/>
            <a:ext cx="3888020" cy="3888020"/>
          </a:xfrm>
          <a:custGeom>
            <a:avLst/>
            <a:gdLst/>
            <a:ahLst/>
            <a:cxnLst/>
            <a:rect r="r" b="b" t="t" l="l"/>
            <a:pathLst>
              <a:path h="3888020" w="3888020">
                <a:moveTo>
                  <a:pt x="0" y="0"/>
                </a:moveTo>
                <a:lnTo>
                  <a:pt x="3888020" y="0"/>
                </a:lnTo>
                <a:lnTo>
                  <a:pt x="3888020" y="3888020"/>
                </a:lnTo>
                <a:lnTo>
                  <a:pt x="0" y="38880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732045" y="5087501"/>
            <a:ext cx="3888020" cy="3888020"/>
          </a:xfrm>
          <a:custGeom>
            <a:avLst/>
            <a:gdLst/>
            <a:ahLst/>
            <a:cxnLst/>
            <a:rect r="r" b="b" t="t" l="l"/>
            <a:pathLst>
              <a:path h="3888020" w="3888020">
                <a:moveTo>
                  <a:pt x="0" y="0"/>
                </a:moveTo>
                <a:lnTo>
                  <a:pt x="3888020" y="0"/>
                </a:lnTo>
                <a:lnTo>
                  <a:pt x="3888020" y="3888020"/>
                </a:lnTo>
                <a:lnTo>
                  <a:pt x="0" y="38880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166337" y="4578198"/>
            <a:ext cx="3888020" cy="3888020"/>
          </a:xfrm>
          <a:custGeom>
            <a:avLst/>
            <a:gdLst/>
            <a:ahLst/>
            <a:cxnLst/>
            <a:rect r="r" b="b" t="t" l="l"/>
            <a:pathLst>
              <a:path h="3888020" w="3888020">
                <a:moveTo>
                  <a:pt x="0" y="0"/>
                </a:moveTo>
                <a:lnTo>
                  <a:pt x="3888020" y="0"/>
                </a:lnTo>
                <a:lnTo>
                  <a:pt x="3888020" y="3888020"/>
                </a:lnTo>
                <a:lnTo>
                  <a:pt x="0" y="38880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-5400000">
            <a:off x="-1786277" y="3433264"/>
            <a:ext cx="6445594" cy="228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660"/>
              </a:lnSpc>
              <a:spcBef>
                <a:spcPct val="0"/>
              </a:spcBef>
            </a:pPr>
            <a:r>
              <a:rPr lang="en-US" sz="16054" spc="160">
                <a:solidFill>
                  <a:srgbClr val="E7BA1A"/>
                </a:solidFill>
                <a:latin typeface="Decalotype"/>
                <a:ea typeface="Decalotype"/>
                <a:cs typeface="Decalotype"/>
                <a:sym typeface="Decalotype"/>
              </a:rPr>
              <a:t>EPAS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34812" y="1753341"/>
            <a:ext cx="4235891" cy="1404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9"/>
              </a:lnSpc>
            </a:pPr>
            <a:r>
              <a:rPr lang="en-US" sz="4013" spc="34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NOVA ZNANJA</a:t>
            </a:r>
          </a:p>
          <a:p>
            <a:pPr algn="l">
              <a:lnSpc>
                <a:spcPts val="561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2894853" y="2774632"/>
            <a:ext cx="4415227" cy="690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70"/>
              </a:lnSpc>
              <a:spcBef>
                <a:spcPct val="0"/>
              </a:spcBef>
            </a:pPr>
            <a:r>
              <a:rPr lang="en-US" b="true" sz="4050" spc="352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NOVE VJEŠTINE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462345" y="3744145"/>
            <a:ext cx="5071197" cy="1285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2"/>
              </a:lnSpc>
            </a:pPr>
            <a:r>
              <a:rPr lang="en-US" b="true" sz="3708" spc="322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SAMOPOUZDANJE I</a:t>
            </a:r>
          </a:p>
          <a:p>
            <a:pPr algn="ctr">
              <a:lnSpc>
                <a:spcPts val="5192"/>
              </a:lnSpc>
              <a:spcBef>
                <a:spcPct val="0"/>
              </a:spcBef>
            </a:pPr>
            <a:r>
              <a:rPr lang="en-US" b="true" sz="3708" spc="322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SIGURNOST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208749" y="6613493"/>
            <a:ext cx="5475422" cy="1232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b="true" sz="3549" spc="308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SNALAŽENJE U</a:t>
            </a:r>
          </a:p>
          <a:p>
            <a:pPr algn="ctr">
              <a:lnSpc>
                <a:spcPts val="4969"/>
              </a:lnSpc>
              <a:spcBef>
                <a:spcPct val="0"/>
              </a:spcBef>
            </a:pPr>
            <a:r>
              <a:rPr lang="en-US" b="true" sz="3549" spc="308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NOVIM SITUACIJAMA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015771" y="4896000"/>
            <a:ext cx="5562997" cy="1310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6"/>
              </a:lnSpc>
            </a:pPr>
            <a:r>
              <a:rPr lang="en-US" b="true" sz="3726" spc="32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SVLADAVANJE</a:t>
            </a:r>
          </a:p>
          <a:p>
            <a:pPr algn="ctr">
              <a:lnSpc>
                <a:spcPts val="5216"/>
              </a:lnSpc>
              <a:spcBef>
                <a:spcPct val="0"/>
              </a:spcBef>
            </a:pPr>
            <a:r>
              <a:rPr lang="en-US" b="true" sz="3726" spc="32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OSOBNIH STRAHOVA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557468"/>
            <a:ext cx="18288000" cy="5941398"/>
          </a:xfrm>
          <a:custGeom>
            <a:avLst/>
            <a:gdLst/>
            <a:ahLst/>
            <a:cxnLst/>
            <a:rect r="r" b="b" t="t" l="l"/>
            <a:pathLst>
              <a:path h="5941398" w="18288000">
                <a:moveTo>
                  <a:pt x="0" y="0"/>
                </a:moveTo>
                <a:lnTo>
                  <a:pt x="18288000" y="0"/>
                </a:lnTo>
                <a:lnTo>
                  <a:pt x="18288000" y="5941398"/>
                </a:lnTo>
                <a:lnTo>
                  <a:pt x="0" y="5941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07806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209596" y="8692742"/>
            <a:ext cx="7844761" cy="565558"/>
          </a:xfrm>
          <a:custGeom>
            <a:avLst/>
            <a:gdLst/>
            <a:ahLst/>
            <a:cxnLst/>
            <a:rect r="r" b="b" t="t" l="l"/>
            <a:pathLst>
              <a:path h="565558" w="7844761">
                <a:moveTo>
                  <a:pt x="0" y="0"/>
                </a:moveTo>
                <a:lnTo>
                  <a:pt x="7844761" y="0"/>
                </a:lnTo>
                <a:lnTo>
                  <a:pt x="7844761" y="565558"/>
                </a:lnTo>
                <a:lnTo>
                  <a:pt x="0" y="565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73949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1028700" y="1028700"/>
            <a:ext cx="16138733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2313678" y="4424928"/>
            <a:ext cx="3888020" cy="3888020"/>
          </a:xfrm>
          <a:custGeom>
            <a:avLst/>
            <a:gdLst/>
            <a:ahLst/>
            <a:cxnLst/>
            <a:rect r="r" b="b" t="t" l="l"/>
            <a:pathLst>
              <a:path h="3888020" w="3888020">
                <a:moveTo>
                  <a:pt x="0" y="0"/>
                </a:moveTo>
                <a:lnTo>
                  <a:pt x="3888020" y="0"/>
                </a:lnTo>
                <a:lnTo>
                  <a:pt x="3888020" y="3888020"/>
                </a:lnTo>
                <a:lnTo>
                  <a:pt x="0" y="38880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867741" y="641729"/>
            <a:ext cx="3629369" cy="3629369"/>
          </a:xfrm>
          <a:custGeom>
            <a:avLst/>
            <a:gdLst/>
            <a:ahLst/>
            <a:cxnLst/>
            <a:rect r="r" b="b" t="t" l="l"/>
            <a:pathLst>
              <a:path h="3629369" w="3629369">
                <a:moveTo>
                  <a:pt x="0" y="0"/>
                </a:moveTo>
                <a:lnTo>
                  <a:pt x="3629369" y="0"/>
                </a:lnTo>
                <a:lnTo>
                  <a:pt x="3629369" y="3629369"/>
                </a:lnTo>
                <a:lnTo>
                  <a:pt x="0" y="36293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209615" y="383079"/>
            <a:ext cx="3888020" cy="3888020"/>
          </a:xfrm>
          <a:custGeom>
            <a:avLst/>
            <a:gdLst/>
            <a:ahLst/>
            <a:cxnLst/>
            <a:rect r="r" b="b" t="t" l="l"/>
            <a:pathLst>
              <a:path h="3888020" w="3888020">
                <a:moveTo>
                  <a:pt x="0" y="0"/>
                </a:moveTo>
                <a:lnTo>
                  <a:pt x="3888019" y="0"/>
                </a:lnTo>
                <a:lnTo>
                  <a:pt x="3888019" y="3888019"/>
                </a:lnTo>
                <a:lnTo>
                  <a:pt x="0" y="38880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5400000">
            <a:off x="-2067841" y="3721783"/>
            <a:ext cx="6811406" cy="237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246"/>
              </a:lnSpc>
              <a:spcBef>
                <a:spcPct val="0"/>
              </a:spcBef>
            </a:pPr>
            <a:r>
              <a:rPr lang="en-US" sz="16587" spc="165">
                <a:solidFill>
                  <a:srgbClr val="E7BA1A"/>
                </a:solidFill>
                <a:latin typeface="Decalotype"/>
                <a:ea typeface="Decalotype"/>
                <a:cs typeface="Decalotype"/>
                <a:sym typeface="Decalotype"/>
              </a:rPr>
              <a:t>EPAS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468777" y="2151405"/>
            <a:ext cx="4635424" cy="1010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1"/>
              </a:lnSpc>
            </a:pPr>
            <a:r>
              <a:rPr lang="en-US" b="true" sz="2943" spc="25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UPOZNAVANJE NOVIH</a:t>
            </a:r>
          </a:p>
          <a:p>
            <a:pPr algn="ctr">
              <a:lnSpc>
                <a:spcPts val="4121"/>
              </a:lnSpc>
              <a:spcBef>
                <a:spcPct val="0"/>
              </a:spcBef>
            </a:pPr>
            <a:r>
              <a:rPr lang="en-US" b="true" sz="2943" spc="25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SREDINA I LJUDI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91314" y="2151638"/>
            <a:ext cx="4724622" cy="1010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0"/>
              </a:lnSpc>
            </a:pPr>
            <a:r>
              <a:rPr lang="en-US" b="true" sz="2942" spc="25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SUOČAVANJE S NOVIM</a:t>
            </a:r>
          </a:p>
          <a:p>
            <a:pPr algn="ctr">
              <a:lnSpc>
                <a:spcPts val="4120"/>
              </a:lnSpc>
              <a:spcBef>
                <a:spcPct val="0"/>
              </a:spcBef>
            </a:pPr>
            <a:r>
              <a:rPr lang="en-US" b="true" sz="2942" spc="25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IZAZOVIMA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3371280" y="1028700"/>
            <a:ext cx="3888020" cy="3888020"/>
          </a:xfrm>
          <a:custGeom>
            <a:avLst/>
            <a:gdLst/>
            <a:ahLst/>
            <a:cxnLst/>
            <a:rect r="r" b="b" t="t" l="l"/>
            <a:pathLst>
              <a:path h="3888020" w="3888020">
                <a:moveTo>
                  <a:pt x="0" y="0"/>
                </a:moveTo>
                <a:lnTo>
                  <a:pt x="3888020" y="0"/>
                </a:lnTo>
                <a:lnTo>
                  <a:pt x="3888020" y="3888020"/>
                </a:lnTo>
                <a:lnTo>
                  <a:pt x="0" y="38880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105417" y="5737159"/>
            <a:ext cx="5147072" cy="1011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4"/>
              </a:lnSpc>
            </a:pPr>
            <a:r>
              <a:rPr lang="en-US" b="true" sz="2946" spc="25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UPOZNAVANJE MEDIJSKI</a:t>
            </a:r>
          </a:p>
          <a:p>
            <a:pPr algn="ctr">
              <a:lnSpc>
                <a:spcPts val="4124"/>
              </a:lnSpc>
              <a:spcBef>
                <a:spcPct val="0"/>
              </a:spcBef>
            </a:pPr>
            <a:r>
              <a:rPr lang="en-US" b="true" sz="2946" spc="25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POZNATIH OSOBA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3371280" y="4804723"/>
            <a:ext cx="3888020" cy="3888020"/>
          </a:xfrm>
          <a:custGeom>
            <a:avLst/>
            <a:gdLst/>
            <a:ahLst/>
            <a:cxnLst/>
            <a:rect r="r" b="b" t="t" l="l"/>
            <a:pathLst>
              <a:path h="3888020" w="3888020">
                <a:moveTo>
                  <a:pt x="0" y="0"/>
                </a:moveTo>
                <a:lnTo>
                  <a:pt x="3888020" y="0"/>
                </a:lnTo>
                <a:lnTo>
                  <a:pt x="3888020" y="3888019"/>
                </a:lnTo>
                <a:lnTo>
                  <a:pt x="0" y="3888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755971" y="5737159"/>
            <a:ext cx="6421996" cy="102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  <a:spcBef>
                <a:spcPct val="0"/>
              </a:spcBef>
            </a:pPr>
            <a:r>
              <a:rPr lang="en-US" b="true" sz="2985" spc="25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POMICANJE VLASTITIH GRANICA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7738416" y="4470273"/>
            <a:ext cx="3888020" cy="3888020"/>
          </a:xfrm>
          <a:custGeom>
            <a:avLst/>
            <a:gdLst/>
            <a:ahLst/>
            <a:cxnLst/>
            <a:rect r="r" b="b" t="t" l="l"/>
            <a:pathLst>
              <a:path h="3888020" w="3888020">
                <a:moveTo>
                  <a:pt x="0" y="0"/>
                </a:moveTo>
                <a:lnTo>
                  <a:pt x="3888019" y="0"/>
                </a:lnTo>
                <a:lnTo>
                  <a:pt x="3888019" y="3888020"/>
                </a:lnTo>
                <a:lnTo>
                  <a:pt x="0" y="38880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825243" y="5736598"/>
            <a:ext cx="3714366" cy="1011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4"/>
              </a:lnSpc>
            </a:pPr>
            <a:r>
              <a:rPr lang="en-US" b="true" sz="2946" spc="25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IZLAZAK IZ ZONE </a:t>
            </a:r>
          </a:p>
          <a:p>
            <a:pPr algn="ctr">
              <a:lnSpc>
                <a:spcPts val="4124"/>
              </a:lnSpc>
              <a:spcBef>
                <a:spcPct val="0"/>
              </a:spcBef>
            </a:pPr>
            <a:r>
              <a:rPr lang="en-US" b="true" sz="2946" spc="25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KOMFORA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792882" y="2151405"/>
            <a:ext cx="4849313" cy="100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5"/>
              </a:lnSpc>
            </a:pPr>
            <a:r>
              <a:rPr lang="en-US" b="true" sz="2932" spc="25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VIDLJIVOST U JAVNOM </a:t>
            </a:r>
          </a:p>
          <a:p>
            <a:pPr algn="ctr">
              <a:lnSpc>
                <a:spcPts val="4105"/>
              </a:lnSpc>
              <a:spcBef>
                <a:spcPct val="0"/>
              </a:spcBef>
            </a:pPr>
            <a:r>
              <a:rPr lang="en-US" b="true" sz="2932" spc="25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PROSTORU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DAGTfFMO8Sk</dc:identifier>
  <dcterms:modified xsi:type="dcterms:W3CDTF">2011-08-01T06:04:30Z</dcterms:modified>
  <cp:revision>1</cp:revision>
  <dc:title>SREDNJA ŠKOLA ZABOK</dc:title>
</cp:coreProperties>
</file>